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94" r:id="rId3"/>
  </p:sldMasterIdLst>
  <p:notesMasterIdLst>
    <p:notesMasterId r:id="rId16"/>
  </p:notesMasterIdLst>
  <p:sldIdLst>
    <p:sldId id="383" r:id="rId4"/>
    <p:sldId id="381" r:id="rId5"/>
    <p:sldId id="382" r:id="rId6"/>
    <p:sldId id="384" r:id="rId7"/>
    <p:sldId id="385" r:id="rId8"/>
    <p:sldId id="386" r:id="rId9"/>
    <p:sldId id="389" r:id="rId10"/>
    <p:sldId id="388" r:id="rId11"/>
    <p:sldId id="387" r:id="rId12"/>
    <p:sldId id="391" r:id="rId13"/>
    <p:sldId id="392" r:id="rId14"/>
    <p:sldId id="393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  <p:guide pos="144"/>
        <p:guide pos="56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38A1086-1DB1-47FB-BE82-79F8F86C00FE}" type="datetimeFigureOut">
              <a:rPr lang="en-US"/>
              <a:pPr>
                <a:defRPr/>
              </a:pPr>
              <a:t>2/16/2025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8A17F8F-E55B-46EF-8931-D3D2997A21F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4015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arth Glass against white,loop.wmv">
            <a:hlinkClick r:id="" action="ppaction://media"/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0"/>
            <a:ext cx="685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86800" cy="1470025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+mj-lt"/>
                <a:cs typeface="mohammad bold art 1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8600" y="3429000"/>
            <a:ext cx="4876800" cy="2209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cs typeface="Khalid Art bold" pitchFamily="2" charset="-7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25A0B-7E20-4788-9E16-0B77F367FC30}" type="datetimeFigureOut">
              <a:rPr lang="en-US" smtClean="0"/>
              <a:pPr>
                <a:defRPr/>
              </a:pPr>
              <a:t>2/16/2025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7066E-2876-4326-8DCE-B627464C03F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DDFBA-9D2F-4CA7-9A10-0832881BC975}" type="datetimeFigureOut">
              <a:rPr lang="en-US" smtClean="0"/>
              <a:pPr>
                <a:defRPr/>
              </a:pPr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7D080-4B6F-4809-805E-9CB55DEEA22D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arth Glass against white,loop.wmv">
            <a:hlinkClick r:id="" action="ppaction://media"/>
          </p:cNvPr>
          <p:cNvPicPr>
            <a:picLocks noChangeAspect="1"/>
          </p:cNvPicPr>
          <p:nvPr userDrawn="1"/>
        </p:nvPicPr>
        <p:blipFill>
          <a:blip r:embed="rId2" cstate="print"/>
          <a:srcRect t="4839" b="8064"/>
          <a:stretch>
            <a:fillRect/>
          </a:stretch>
        </p:blipFill>
        <p:spPr bwMode="auto">
          <a:xfrm>
            <a:off x="0" y="5486400"/>
            <a:ext cx="2362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3" cstate="print"/>
          <a:srcRect t="75294"/>
          <a:stretch>
            <a:fillRect/>
          </a:stretch>
        </p:blipFill>
        <p:spPr bwMode="auto">
          <a:xfrm>
            <a:off x="0" y="5164138"/>
            <a:ext cx="9144000" cy="16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97716"/>
            <a:ext cx="2057400" cy="6150684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25000" endPos="455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97716"/>
            <a:ext cx="5486400" cy="615068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C52D0-EDA8-4452-BF45-60A0E96FF2C4}" type="datetimeFigureOut">
              <a:rPr lang="en-US" smtClean="0"/>
              <a:pPr>
                <a:defRPr/>
              </a:pPr>
              <a:t>2/16/2025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33A68-FC5D-4886-B89F-6C0270402E7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DZ" smtClean="0">
                <a:solidFill>
                  <a:srgbClr val="FFFFFF"/>
                </a:solidFill>
              </a:rPr>
              <a:t>بوحفص رواني قانون المالية 2018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4766A-75D0-4212-B0AB-67D3316E95B6}" type="slidenum">
              <a:rPr 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6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435" y="440694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DZ" smtClean="0">
                <a:solidFill>
                  <a:srgbClr val="FFFFFF"/>
                </a:solidFill>
              </a:rPr>
              <a:t>بوحفص رواني قانون المالية 2018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FEF22-D073-4E03-A424-055DE56B5300}" type="slidenum">
              <a:rPr 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622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3" y="1600206"/>
            <a:ext cx="4044462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2338" y="1600206"/>
            <a:ext cx="4044462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DZ" smtClean="0">
                <a:solidFill>
                  <a:srgbClr val="FFFFFF"/>
                </a:solidFill>
              </a:rPr>
              <a:t>بوحفص رواني قانون المالية 2018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7B789-CE18-4DEB-A7FA-504A548011D0}" type="slidenum">
              <a:rPr 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4753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291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291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DZ" smtClean="0">
                <a:solidFill>
                  <a:srgbClr val="FFFFFF"/>
                </a:solidFill>
              </a:rPr>
              <a:t>بوحفص رواني قانون المالية 2018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E8212-3B97-420E-A428-7079AC22058C}" type="slidenum">
              <a:rPr 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0489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DZ" smtClean="0">
                <a:solidFill>
                  <a:srgbClr val="FFFFFF"/>
                </a:solidFill>
              </a:rPr>
              <a:t>بوحفص رواني قانون المالية 2018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C2DA7-FB11-42D9-86D7-64DB74845297}" type="slidenum">
              <a:rPr 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7638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DZ" smtClean="0">
                <a:solidFill>
                  <a:srgbClr val="FFFFFF"/>
                </a:solidFill>
              </a:rPr>
              <a:t>بوحفص رواني قانون المالية 2018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BCFDA-F063-47CE-9D82-9CA4570D6592}" type="slidenum">
              <a:rPr 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149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538" y="273075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7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DZ" smtClean="0">
                <a:solidFill>
                  <a:srgbClr val="FFFFFF"/>
                </a:solidFill>
              </a:rPr>
              <a:t>بوحفص رواني قانون المالية 2018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52361-1B05-4200-A094-7C9B1355B27C}" type="slidenum">
              <a:rPr 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14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DZ" smtClean="0">
                <a:solidFill>
                  <a:srgbClr val="FFFFFF"/>
                </a:solidFill>
              </a:rPr>
              <a:t>بوحفص رواني قانون المالية 2018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AF196-202B-48A8-A259-4FCAB60349D1}" type="slidenum">
              <a:rPr 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03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 txBox="1">
            <a:spLocks/>
          </p:cNvSpPr>
          <p:nvPr userDrawn="1"/>
        </p:nvSpPr>
        <p:spPr>
          <a:xfrm>
            <a:off x="2995613" y="6478588"/>
            <a:ext cx="403225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1" eaLnBrk="1" latinLnBrk="0" hangingPunct="1">
              <a:defRPr sz="1800" b="0" kern="1200">
                <a:solidFill>
                  <a:schemeClr val="tx1"/>
                </a:solidFill>
                <a:latin typeface="+mn-lt"/>
                <a:ea typeface="+mn-ea"/>
                <a:cs typeface="Al-Hadith2" pitchFamily="2" charset="-78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dirty="0" smtClean="0"/>
              <a:t>إدارة المشروعات – د.باسم الحلوانى</a:t>
            </a:r>
            <a:endParaRPr lang="en-US" dirty="0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100393" y="6381750"/>
            <a:ext cx="967408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D103830F-B822-431F-8FF0-1322C9981CF5}" type="slidenum">
              <a:rPr lang="en-US" sz="2000" b="1" smtClean="0"/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‹N°›</a:t>
            </a:fld>
            <a:endParaRPr lang="en-US" sz="20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0012" y="6320630"/>
            <a:ext cx="967408" cy="487363"/>
          </a:xfrm>
        </p:spPr>
        <p:txBody>
          <a:bodyPr/>
          <a:lstStyle>
            <a:lvl1pPr algn="ctr">
              <a:defRPr sz="2400" b="0" i="0"/>
            </a:lvl1pPr>
          </a:lstStyle>
          <a:p>
            <a:pPr>
              <a:defRPr/>
            </a:pPr>
            <a:fld id="{C7BE563A-8C9D-48E8-8107-7FE70A85D567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DZ" smtClean="0">
                <a:solidFill>
                  <a:srgbClr val="FFFFFF"/>
                </a:solidFill>
              </a:rPr>
              <a:t>بوحفص رواني قانون المالية 2018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DEDDC-6085-492B-8137-F50BA74DB593}" type="slidenum">
              <a:rPr 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8139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7" y="277813"/>
            <a:ext cx="6031523" cy="5853112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DZ" smtClean="0">
                <a:solidFill>
                  <a:srgbClr val="FFFFFF"/>
                </a:solidFill>
              </a:rPr>
              <a:t>بوحفص رواني قانون المالية 2018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42DEA-1D2D-40A5-AB02-ACD2D7146458}" type="slidenum">
              <a:rPr 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270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DZ" smtClean="0">
                <a:solidFill>
                  <a:srgbClr val="FFFFFF"/>
                </a:solidFill>
              </a:rPr>
              <a:t>بوحفص رواني قانون المالية 2018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C3BAB-5FC7-4CC4-8B16-1E91C23CF9E3}" type="slidenum">
              <a:rPr 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1480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عنوان، ونص، واثنان من 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7842"/>
            <a:ext cx="8229600" cy="11398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fr-FR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457203" y="1600206"/>
            <a:ext cx="4044462" cy="4530725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fr-FR"/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4642338" y="1600225"/>
            <a:ext cx="4044462" cy="2189163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fr-FR"/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3"/>
          </p:nvPr>
        </p:nvSpPr>
        <p:spPr>
          <a:xfrm>
            <a:off x="4642338" y="3941763"/>
            <a:ext cx="4044462" cy="2189162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fr-F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DZ" smtClean="0">
                <a:solidFill>
                  <a:srgbClr val="FFFFFF"/>
                </a:solidFill>
              </a:rPr>
              <a:t>بوحفص رواني قانون المالية 2018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D1EE3-0E9C-4674-A959-CD4284EE464C}" type="slidenum">
              <a:rPr 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2776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68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fr-FR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fr-F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DZ" smtClean="0">
                <a:solidFill>
                  <a:srgbClr val="FFFFFF"/>
                </a:solidFill>
              </a:rPr>
              <a:t>بوحفص رواني قانون المالية 2018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A8B8A-DB77-4930-B14C-DD7905242AC5}" type="slidenum">
              <a:rPr 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7305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1_عنوان وجدو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7842"/>
            <a:ext cx="8229600" cy="11398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fr-FR"/>
          </a:p>
        </p:txBody>
      </p:sp>
      <p:sp>
        <p:nvSpPr>
          <p:cNvPr id="3" name="عنصر نائب للجدول 2"/>
          <p:cNvSpPr>
            <a:spLocks noGrp="1"/>
          </p:cNvSpPr>
          <p:nvPr>
            <p:ph type="tbl" idx="1"/>
          </p:nvPr>
        </p:nvSpPr>
        <p:spPr>
          <a:xfrm>
            <a:off x="457200" y="1600206"/>
            <a:ext cx="8229600" cy="4530725"/>
          </a:xfr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ar-DZ" smtClean="0">
                <a:solidFill>
                  <a:srgbClr val="FFFFFF"/>
                </a:solidFill>
              </a:rPr>
              <a:t>بوحفص رواني قانون المالية 2018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C5DBD-5605-47B6-B5AF-1FFC658B7ED8}" type="slidenum">
              <a:rPr 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291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 txBox="1">
            <a:spLocks/>
          </p:cNvSpPr>
          <p:nvPr userDrawn="1"/>
        </p:nvSpPr>
        <p:spPr>
          <a:xfrm>
            <a:off x="2995613" y="6478588"/>
            <a:ext cx="403225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ctr" defTabSz="914400" rtl="1" eaLnBrk="1" latinLnBrk="0" hangingPunct="1">
              <a:defRPr sz="1800" b="0" kern="1200">
                <a:solidFill>
                  <a:schemeClr val="tx1"/>
                </a:solidFill>
                <a:latin typeface="+mn-lt"/>
                <a:ea typeface="+mn-ea"/>
                <a:cs typeface="Al-Hadith2" pitchFamily="2" charset="-78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mtClean="0"/>
              <a:t>الدعوة وكسب التأييد</a:t>
            </a:r>
            <a:r>
              <a:rPr lang="en-US" smtClean="0"/>
              <a:t> –</a:t>
            </a:r>
            <a:r>
              <a:rPr lang="ar-EG" smtClean="0"/>
              <a:t>د. أسامة قناوي </a:t>
            </a:r>
            <a:endParaRPr lang="en-US" dirty="0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685213" y="6381750"/>
            <a:ext cx="382587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78A6D053-35DC-479D-BC4C-F57F258D8A5B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‹N°›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09987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098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DE67A-ACF4-4ACB-A1A4-8E046680B20C}" type="datetimeFigureOut">
              <a:rPr lang="en-US" smtClean="0"/>
              <a:pPr>
                <a:defRPr/>
              </a:pPr>
              <a:t>2/16/2025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AAD42-6451-4917-96F2-92ABC629182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9264" y="1722437"/>
            <a:ext cx="37490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6360" y="1722437"/>
            <a:ext cx="37490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10FAF-E74C-4E0F-8F9F-948DFAB6B61D}" type="datetimeFigureOut">
              <a:rPr lang="en-US" smtClean="0"/>
              <a:pPr>
                <a:defRPr/>
              </a:pPr>
              <a:t>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6CA4F-3CEA-48AD-9853-EFEEDFB79B2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2" y="1722792"/>
            <a:ext cx="37353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2" y="2362554"/>
            <a:ext cx="3735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1" y="1722792"/>
            <a:ext cx="37338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1" y="2362554"/>
            <a:ext cx="3733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C005B-4F76-4D29-BC45-B271FADD5CB7}" type="datetimeFigureOut">
              <a:rPr lang="en-US" smtClean="0"/>
              <a:pPr>
                <a:defRPr/>
              </a:pPr>
              <a:t>2/16/2025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1383F-F779-4E99-895D-7C92CEC3C7A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E3F00-E895-4D4B-A12C-C726C1F85287}" type="datetimeFigureOut">
              <a:rPr lang="en-US" smtClean="0"/>
              <a:pPr>
                <a:defRPr/>
              </a:pPr>
              <a:t>2/16/2025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97F10-55AA-4934-84DD-E9A81DB5BBE5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2F3FB-98FA-47EA-A901-30EE1F33E112}" type="datetimeFigureOut">
              <a:rPr lang="en-US" smtClean="0"/>
              <a:pPr>
                <a:defRPr/>
              </a:pPr>
              <a:t>2/16/2025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99485-1D6C-46E4-B0F6-43527582D7F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arth Glass against white,loop.wmv">
            <a:hlinkClick r:id="" action="ppaction://media"/>
          </p:cNvPr>
          <p:cNvPicPr>
            <a:picLocks noChangeAspect="1"/>
          </p:cNvPicPr>
          <p:nvPr userDrawn="1"/>
        </p:nvPicPr>
        <p:blipFill>
          <a:blip r:embed="rId2" cstate="print"/>
          <a:srcRect t="4839" b="8064"/>
          <a:stretch>
            <a:fillRect/>
          </a:stretch>
        </p:blipFill>
        <p:spPr bwMode="auto">
          <a:xfrm>
            <a:off x="0" y="5486400"/>
            <a:ext cx="2362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3" cstate="print"/>
          <a:srcRect t="75294"/>
          <a:stretch>
            <a:fillRect/>
          </a:stretch>
        </p:blipFill>
        <p:spPr bwMode="auto">
          <a:xfrm>
            <a:off x="0" y="5164138"/>
            <a:ext cx="9144000" cy="16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52400"/>
            <a:ext cx="4495800" cy="6096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314450"/>
            <a:ext cx="3008313" cy="49339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F221F-D3C2-4B77-A61C-64488D4F3186}" type="datetimeFigureOut">
              <a:rPr lang="en-US" smtClean="0"/>
              <a:pPr>
                <a:defRPr/>
              </a:pPr>
              <a:t>2/16/2025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88424" y="6381328"/>
            <a:ext cx="598611" cy="365125"/>
          </a:xfrm>
        </p:spPr>
        <p:txBody>
          <a:bodyPr/>
          <a:lstStyle>
            <a:lvl1pPr>
              <a:defRPr sz="2000" b="1"/>
            </a:lvl1pPr>
          </a:lstStyle>
          <a:p>
            <a:pPr>
              <a:defRPr/>
            </a:pPr>
            <a:fld id="{88487601-5D24-4365-891A-130B42FD3AC3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335BD-D10E-4C21-BB95-EBE140487929}" type="datetimeFigureOut">
              <a:rPr lang="en-US" smtClean="0"/>
              <a:pPr>
                <a:defRPr/>
              </a:pPr>
              <a:t>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EC554-EE6C-4C63-9219-FBC2DAB3EAA5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arth Glass against white,loop.wmv">
            <a:hlinkClick r:id="" action="ppaction://media"/>
          </p:cNvPr>
          <p:cNvPicPr>
            <a:picLocks noChangeAspect="1"/>
          </p:cNvPicPr>
          <p:nvPr/>
        </p:nvPicPr>
        <p:blipFill>
          <a:blip r:embed="rId13" cstate="print"/>
          <a:srcRect t="4839" b="8064"/>
          <a:stretch>
            <a:fillRect/>
          </a:stretch>
        </p:blipFill>
        <p:spPr bwMode="auto">
          <a:xfrm>
            <a:off x="0" y="5486400"/>
            <a:ext cx="2362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7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6988" y="142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53975"/>
            <a:ext cx="8686800" cy="1057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55650" y="1676400"/>
            <a:ext cx="81597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82AD5EB-4FB6-41CB-9607-DC470776138A}" type="datetimeFigureOut">
              <a:rPr lang="en-US" smtClean="0"/>
              <a:pPr>
                <a:defRPr/>
              </a:pPr>
              <a:t>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43213" y="6453188"/>
            <a:ext cx="4032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 fontAlgn="auto">
              <a:spcBef>
                <a:spcPts val="0"/>
              </a:spcBef>
              <a:spcAft>
                <a:spcPts val="0"/>
              </a:spcAft>
              <a:defRPr sz="1800" b="0" dirty="0" smtClean="0">
                <a:solidFill>
                  <a:schemeClr val="tx1"/>
                </a:solidFill>
                <a:latin typeface="+mn-lt"/>
                <a:cs typeface="Al-Hadith2" pitchFamily="2" charset="-78"/>
              </a:defRPr>
            </a:lvl1pPr>
          </a:lstStyle>
          <a:p>
            <a:pPr>
              <a:defRPr/>
            </a:pPr>
            <a:r>
              <a:rPr lang="ar-EG" smtClean="0"/>
              <a:t>الدعوة وكسب التأييد</a:t>
            </a:r>
            <a:r>
              <a:rPr lang="en-US" smtClean="0"/>
              <a:t> –</a:t>
            </a:r>
            <a:r>
              <a:rPr lang="ar-EG" smtClean="0"/>
              <a:t>د. أسامة قناوي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2813" y="6356350"/>
            <a:ext cx="3825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730302-7587-4923-A4B9-168291C74061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971550" y="6308725"/>
            <a:ext cx="8199438" cy="73025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iming>
    <p:tnLst>
      <p:par>
        <p:cTn id="1" dur="indefinite" restart="never" nodeType="tmRoot"/>
      </p:par>
    </p:tnLst>
  </p:timing>
  <p:txStyles>
    <p:titleStyle>
      <a:lvl1pPr algn="ctr" rtl="1" fontAlgn="base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5000" endA="300" endPos="45500" dir="5400000" sy="-100000" algn="bl" rotWithShape="0"/>
          </a:effectLst>
          <a:latin typeface="+mj-lt"/>
          <a:ea typeface="+mj-ea"/>
          <a:cs typeface="Khalid Art bold" pitchFamily="2" charset="-78"/>
        </a:defRPr>
      </a:lvl1pPr>
      <a:lvl2pPr algn="ctr" rtl="1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Khalid Art bold" pitchFamily="2" charset="-78"/>
        </a:defRPr>
      </a:lvl2pPr>
      <a:lvl3pPr algn="ctr" rtl="1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Khalid Art bold" pitchFamily="2" charset="-78"/>
        </a:defRPr>
      </a:lvl3pPr>
      <a:lvl4pPr algn="ctr" rtl="1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Khalid Art bold" pitchFamily="2" charset="-78"/>
        </a:defRPr>
      </a:lvl4pPr>
      <a:lvl5pPr algn="ctr" rtl="1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Khalid Art bold" pitchFamily="2" charset="-78"/>
        </a:defRPr>
      </a:lvl5pPr>
      <a:lvl6pPr marL="457200" algn="ctr" rtl="1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Khalid Art bold" pitchFamily="2" charset="-78"/>
        </a:defRPr>
      </a:lvl6pPr>
      <a:lvl7pPr marL="914400" algn="ctr" rtl="1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Khalid Art bold" pitchFamily="2" charset="-78"/>
        </a:defRPr>
      </a:lvl7pPr>
      <a:lvl8pPr marL="1371600" algn="ctr" rtl="1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Khalid Art bold" pitchFamily="2" charset="-78"/>
        </a:defRPr>
      </a:lvl8pPr>
      <a:lvl9pPr marL="1828800" algn="ctr" rtl="1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  <a:cs typeface="Khalid Art bold" pitchFamily="2" charset="-78"/>
        </a:defRPr>
      </a:lvl9pPr>
    </p:titleStyle>
    <p:bodyStyle>
      <a:lvl1pPr marL="342900" indent="-342900" algn="r" rtl="1" fontAlgn="base">
        <a:lnSpc>
          <a:spcPct val="1500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mohammad bold art 1" pitchFamily="2" charset="-78"/>
        </a:defRPr>
      </a:lvl1pPr>
      <a:lvl2pPr marL="742950" indent="-285750" algn="r" rtl="1" fontAlgn="base">
        <a:lnSpc>
          <a:spcPct val="150000"/>
        </a:lnSpc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mohammad bold art 1" pitchFamily="2" charset="-78"/>
        </a:defRPr>
      </a:lvl2pPr>
      <a:lvl3pPr marL="1143000" indent="-228600" algn="r" rtl="1" fontAlgn="base">
        <a:lnSpc>
          <a:spcPct val="150000"/>
        </a:lnSpc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mohammad bold art 1" pitchFamily="2" charset="-78"/>
        </a:defRPr>
      </a:lvl3pPr>
      <a:lvl4pPr marL="1600200" indent="-228600" algn="r" rtl="1" fontAlgn="base">
        <a:lnSpc>
          <a:spcPct val="150000"/>
        </a:lnSpc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mohammad bold art 1" pitchFamily="2" charset="-78"/>
        </a:defRPr>
      </a:lvl4pPr>
      <a:lvl5pPr marL="2057400" indent="-228600" algn="r" rtl="1" fontAlgn="base">
        <a:lnSpc>
          <a:spcPct val="150000"/>
        </a:lnSpc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mohammad bold art 1" pitchFamily="2" charset="-7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3902105"/>
            <a:ext cx="3401158" cy="2949575"/>
            <a:chOff x="0" y="2458"/>
            <a:chExt cx="2142" cy="1858"/>
          </a:xfrm>
        </p:grpSpPr>
        <p:sp>
          <p:nvSpPr>
            <p:cNvPr id="116739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125000"/>
                </a:lnSpc>
                <a:defRPr/>
              </a:pPr>
              <a:endParaRPr lang="fr-FR" sz="2000" b="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6740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125000"/>
                </a:lnSpc>
                <a:defRPr/>
              </a:pPr>
              <a:endParaRPr lang="fr-FR" sz="2000" b="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6741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125000"/>
                </a:lnSpc>
                <a:defRPr/>
              </a:pPr>
              <a:endParaRPr lang="fr-FR" sz="2000" b="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6742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lnSpc>
                  <a:spcPct val="125000"/>
                </a:lnSpc>
                <a:defRPr/>
              </a:pPr>
              <a:endParaRPr lang="fr-FR" sz="2000" b="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90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/>
          </p:spPr>
          <p:txBody>
            <a:bodyPr/>
            <a:lstStyle>
              <a:lvl1pPr eaLnBrk="0" hangingPunct="0">
                <a:defRPr sz="36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36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36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36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36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r" eaLnBrk="0" fontAlgn="base" hangingPunct="0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r" eaLnBrk="0" fontAlgn="base" hangingPunct="0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r" eaLnBrk="0" fontAlgn="base" hangingPunct="0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r" eaLnBrk="0" fontAlgn="base" hangingPunct="0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125000"/>
                </a:lnSpc>
                <a:defRPr/>
              </a:pPr>
              <a:endParaRPr lang="fr-FR" altLang="fr-FR" sz="2000" smtClean="0">
                <a:solidFill>
                  <a:srgbClr val="FFFFFF"/>
                </a:solidFill>
              </a:endParaRPr>
            </a:p>
          </p:txBody>
        </p:sp>
        <p:sp>
          <p:nvSpPr>
            <p:cNvPr id="1037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>
              <a:lvl1pPr eaLnBrk="0" hangingPunct="0">
                <a:defRPr sz="36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36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36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36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36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r" eaLnBrk="0" fontAlgn="base" hangingPunct="0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r" eaLnBrk="0" fontAlgn="base" hangingPunct="0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r" eaLnBrk="0" fontAlgn="base" hangingPunct="0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r" eaLnBrk="0" fontAlgn="base" hangingPunct="0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125000"/>
                </a:lnSpc>
                <a:defRPr/>
              </a:pPr>
              <a:endParaRPr lang="fr-FR" altLang="fr-FR" sz="2000" smtClean="0">
                <a:solidFill>
                  <a:srgbClr val="FFFFFF"/>
                </a:solidFill>
              </a:endParaRPr>
            </a:p>
          </p:txBody>
        </p:sp>
        <p:sp>
          <p:nvSpPr>
            <p:cNvPr id="1038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/>
          </p:spPr>
          <p:txBody>
            <a:bodyPr/>
            <a:lstStyle>
              <a:lvl1pPr eaLnBrk="0" hangingPunct="0">
                <a:defRPr sz="36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36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36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36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36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r" eaLnBrk="0" fontAlgn="base" hangingPunct="0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r" eaLnBrk="0" fontAlgn="base" hangingPunct="0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r" eaLnBrk="0" fontAlgn="base" hangingPunct="0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r" eaLnBrk="0" fontAlgn="base" hangingPunct="0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125000"/>
                </a:lnSpc>
                <a:defRPr/>
              </a:pPr>
              <a:endParaRPr lang="fr-FR" altLang="fr-FR" sz="200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1674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42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1674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16748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000" b="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1674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defRPr sz="1000" b="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ar-DZ" smtClean="0">
                <a:solidFill>
                  <a:srgbClr val="FFFFFF"/>
                </a:solidFill>
              </a:rPr>
              <a:t>بوحفص رواني قانون المالية 2018</a:t>
            </a:r>
            <a:endParaRPr lang="fr-FR">
              <a:solidFill>
                <a:srgbClr val="FFFFFF"/>
              </a:solidFill>
            </a:endParaRPr>
          </a:p>
        </p:txBody>
      </p:sp>
      <p:sp>
        <p:nvSpPr>
          <p:cNvPr id="116750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000" b="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4A566E2-3D2B-441D-85EC-27FDD85CC3EF}" type="slidenum">
              <a:rPr lang="fr-FR">
                <a:solidFill>
                  <a:srgbClr val="FFFFFF"/>
                </a:solidFill>
              </a:rPr>
              <a:pPr>
                <a:defRPr/>
              </a:pPr>
              <a:t>‹N°›</a:t>
            </a:fld>
            <a:endParaRPr lang="fr-F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95803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AutoShape 3"/>
          <p:cNvSpPr>
            <a:spLocks noChangeArrowheads="1"/>
          </p:cNvSpPr>
          <p:nvPr/>
        </p:nvSpPr>
        <p:spPr bwMode="auto">
          <a:xfrm>
            <a:off x="467462" y="3105150"/>
            <a:ext cx="8137280" cy="1295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85882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85882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lnSpc>
                <a:spcPct val="125000"/>
              </a:lnSpc>
              <a:defRPr/>
            </a:pPr>
            <a:endParaRPr lang="ar-DZ" sz="3600" b="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795" name="WordArt 5"/>
          <p:cNvSpPr>
            <a:spLocks noChangeArrowheads="1" noChangeShapeType="1" noTextEdit="1"/>
          </p:cNvSpPr>
          <p:nvPr/>
        </p:nvSpPr>
        <p:spPr bwMode="auto">
          <a:xfrm>
            <a:off x="755585" y="3322638"/>
            <a:ext cx="7488691" cy="863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>
              <a:lnSpc>
                <a:spcPct val="125000"/>
              </a:lnSpc>
            </a:pPr>
            <a:endParaRPr lang="fr-FR" sz="3200" b="1" kern="1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796" name="Rectangle 8" descr="10 %"/>
          <p:cNvSpPr>
            <a:spLocks noChangeArrowheads="1"/>
          </p:cNvSpPr>
          <p:nvPr/>
        </p:nvSpPr>
        <p:spPr bwMode="auto">
          <a:xfrm>
            <a:off x="-14739" y="864887"/>
            <a:ext cx="184731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lnSpc>
                <a:spcPct val="125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fr-FR" sz="3600" b="1" smtClean="0">
              <a:solidFill>
                <a:srgbClr val="FFFFFF"/>
              </a:solidFill>
            </a:endParaRPr>
          </a:p>
        </p:txBody>
      </p:sp>
      <p:sp>
        <p:nvSpPr>
          <p:cNvPr id="33797" name="Rectangle 9" descr="10 %"/>
          <p:cNvSpPr>
            <a:spLocks noChangeArrowheads="1"/>
          </p:cNvSpPr>
          <p:nvPr/>
        </p:nvSpPr>
        <p:spPr bwMode="auto">
          <a:xfrm>
            <a:off x="-14739" y="864887"/>
            <a:ext cx="184731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lnSpc>
                <a:spcPct val="125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fr-FR" sz="3600" b="1" smtClean="0">
              <a:solidFill>
                <a:srgbClr val="FFFFFF"/>
              </a:solidFill>
            </a:endParaRPr>
          </a:p>
        </p:txBody>
      </p:sp>
      <p:sp>
        <p:nvSpPr>
          <p:cNvPr id="88097" name="Rectangle 33"/>
          <p:cNvSpPr>
            <a:spLocks noChangeArrowheads="1"/>
          </p:cNvSpPr>
          <p:nvPr/>
        </p:nvSpPr>
        <p:spPr bwMode="auto">
          <a:xfrm rot="10771276" flipV="1">
            <a:off x="611717" y="1734501"/>
            <a:ext cx="7992873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rtl="1" eaLnBrk="1" hangingPunct="1">
              <a:lnSpc>
                <a:spcPct val="125000"/>
              </a:lnSpc>
              <a:spcBef>
                <a:spcPct val="0"/>
              </a:spcBef>
              <a:buClrTx/>
              <a:buSzTx/>
              <a:buNone/>
            </a:pPr>
            <a:r>
              <a:rPr lang="ar-DZ" altLang="fr-FR" sz="2800" b="1" dirty="0">
                <a:solidFill>
                  <a:srgbClr val="FFFF66"/>
                </a:solidFill>
                <a:latin typeface="Tahoma" pitchFamily="34" charset="0"/>
              </a:rPr>
              <a:t>مشروع مذكرة تخرج شهادة مؤسسة ناشئة /شهادة براءة </a:t>
            </a:r>
            <a:r>
              <a:rPr lang="ar-DZ" altLang="fr-FR" sz="2800" b="1" dirty="0" smtClean="0">
                <a:solidFill>
                  <a:srgbClr val="FFFF66"/>
                </a:solidFill>
                <a:latin typeface="Tahoma" pitchFamily="34" charset="0"/>
              </a:rPr>
              <a:t>اختراع بعنوان :</a:t>
            </a:r>
            <a:endParaRPr lang="ar-SA" altLang="fr-FR" sz="2800" b="1" dirty="0">
              <a:solidFill>
                <a:srgbClr val="FF9900"/>
              </a:solidFill>
              <a:latin typeface="Tahoma" pitchFamily="34" charset="0"/>
            </a:endParaRPr>
          </a:p>
          <a:p>
            <a:pPr algn="r" rtl="1" eaLnBrk="1" hangingPunct="1">
              <a:lnSpc>
                <a:spcPct val="12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ar-DZ" altLang="fr-FR" b="1" dirty="0">
                <a:solidFill>
                  <a:srgbClr val="FFFF66"/>
                </a:solidFill>
                <a:latin typeface="Tahoma" pitchFamily="34" charset="0"/>
              </a:rPr>
              <a:t/>
            </a:r>
            <a:br>
              <a:rPr lang="ar-DZ" altLang="fr-FR" b="1" dirty="0">
                <a:solidFill>
                  <a:srgbClr val="FFFF66"/>
                </a:solidFill>
                <a:latin typeface="Tahoma" pitchFamily="34" charset="0"/>
              </a:rPr>
            </a:br>
            <a:endParaRPr lang="ar-SA" altLang="fr-FR" sz="2400" b="1" dirty="0" smtClean="0">
              <a:solidFill>
                <a:srgbClr val="FF9900"/>
              </a:solidFill>
              <a:latin typeface="Tahoma" pitchFamily="34" charset="0"/>
            </a:endParaRPr>
          </a:p>
        </p:txBody>
      </p:sp>
      <p:pic>
        <p:nvPicPr>
          <p:cNvPr id="33800" name="Image 3" descr="C:\Documents and Settings\S-Info\Bureau\Logo 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069" y="448962"/>
            <a:ext cx="1066800" cy="831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80"/>
          <p:cNvSpPr>
            <a:spLocks noChangeArrowheads="1"/>
          </p:cNvSpPr>
          <p:nvPr/>
        </p:nvSpPr>
        <p:spPr bwMode="auto">
          <a:xfrm>
            <a:off x="945244" y="4400550"/>
            <a:ext cx="8151440" cy="1008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98425" indent="-6350" algn="l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rtl="1">
              <a:lnSpc>
                <a:spcPct val="90000"/>
              </a:lnSpc>
              <a:buClr>
                <a:srgbClr val="FFFFCC"/>
              </a:buClr>
              <a:buFont typeface="Wingdings" pitchFamily="2" charset="2"/>
              <a:buNone/>
            </a:pPr>
            <a:r>
              <a:rPr lang="ar-DZ" altLang="fr-FR" sz="2000" b="1" dirty="0" smtClean="0">
                <a:solidFill>
                  <a:srgbClr val="010199"/>
                </a:solidFill>
              </a:rPr>
              <a:t> </a:t>
            </a:r>
            <a:r>
              <a:rPr lang="ar-SA" altLang="fr-FR" sz="3600" b="1" dirty="0" smtClean="0">
                <a:solidFill>
                  <a:srgbClr val="FFCC66"/>
                </a:solidFill>
              </a:rPr>
              <a:t>إعداد</a:t>
            </a:r>
            <a:r>
              <a:rPr lang="ar-SA" altLang="fr-FR" sz="3600" b="1" dirty="0" smtClean="0">
                <a:solidFill>
                  <a:srgbClr val="FFCC66"/>
                </a:solidFill>
              </a:rPr>
              <a:t>:</a:t>
            </a:r>
            <a:endParaRPr lang="fr-FR" altLang="fr-FR" sz="2000" b="1" dirty="0" smtClean="0">
              <a:solidFill>
                <a:srgbClr val="FFCC66"/>
              </a:solidFill>
            </a:endParaRPr>
          </a:p>
          <a:p>
            <a:pPr algn="r">
              <a:lnSpc>
                <a:spcPct val="90000"/>
              </a:lnSpc>
              <a:buClr>
                <a:srgbClr val="FFFFCC"/>
              </a:buClr>
            </a:pPr>
            <a:endParaRPr lang="ar-SA" altLang="fr-FR" sz="3600" b="1" dirty="0" smtClean="0">
              <a:solidFill>
                <a:srgbClr val="FFCC66"/>
              </a:solidFill>
            </a:endParaRPr>
          </a:p>
          <a:p>
            <a:pPr algn="r">
              <a:lnSpc>
                <a:spcPct val="90000"/>
              </a:lnSpc>
              <a:buClr>
                <a:srgbClr val="FFFFCC"/>
              </a:buClr>
            </a:pPr>
            <a:endParaRPr lang="ar-SA" altLang="fr-FR" sz="1400" b="1" dirty="0" smtClean="0">
              <a:solidFill>
                <a:srgbClr val="FFFFFF"/>
              </a:solidFill>
            </a:endParaRPr>
          </a:p>
          <a:p>
            <a:pPr algn="r" rtl="1">
              <a:lnSpc>
                <a:spcPct val="90000"/>
              </a:lnSpc>
              <a:buClr>
                <a:srgbClr val="FFFFCC"/>
              </a:buClr>
              <a:buFont typeface="Wingdings" pitchFamily="2" charset="2"/>
              <a:buNone/>
            </a:pPr>
            <a:r>
              <a:rPr lang="fr-FR" altLang="fr-FR" sz="2000" b="1" dirty="0" smtClean="0">
                <a:solidFill>
                  <a:srgbClr val="FFFFFF"/>
                </a:solidFill>
              </a:rPr>
              <a:t>   </a:t>
            </a:r>
            <a:r>
              <a:rPr lang="ar-DZ" altLang="fr-FR" sz="2800" dirty="0" smtClean="0">
                <a:solidFill>
                  <a:srgbClr val="FFFFFF"/>
                </a:solidFill>
              </a:rPr>
              <a:t> </a:t>
            </a:r>
            <a:endParaRPr lang="ar-SA" altLang="fr-FR" sz="2800" dirty="0" smtClean="0">
              <a:solidFill>
                <a:srgbClr val="FFFFF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44" y="603022"/>
            <a:ext cx="1066800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31640" y="0"/>
            <a:ext cx="61024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libri"/>
                <a:ea typeface="+mj-ea"/>
              </a:rPr>
              <a:t>جامعة غرداية </a:t>
            </a:r>
            <a:br>
              <a:rPr kumimoji="0" lang="ar-DZ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libri"/>
                <a:ea typeface="+mj-ea"/>
              </a:rPr>
            </a:br>
            <a:r>
              <a:rPr kumimoji="0" lang="ar-DZ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libri"/>
                <a:ea typeface="+mj-ea"/>
              </a:rPr>
              <a:t>كلية العلوم الاقتصادية والتجارية وعلوم التسيير </a:t>
            </a:r>
            <a:br>
              <a:rPr kumimoji="0" lang="ar-DZ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libri"/>
                <a:ea typeface="+mj-ea"/>
              </a:rPr>
            </a:br>
            <a:r>
              <a:rPr kumimoji="0" lang="ar-DZ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libri"/>
                <a:ea typeface="+mj-ea"/>
              </a:rPr>
              <a:t>خلية العمل ومتابعة تنفيذ القرار </a:t>
            </a:r>
            <a:r>
              <a:rPr kumimoji="0" lang="ar-DZ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Calibri"/>
                <a:ea typeface="+mj-ea"/>
              </a:rPr>
              <a:t>1275 </a:t>
            </a:r>
            <a:endParaRPr kumimoji="0" lang="fr-FR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5627681"/>
      </p:ext>
    </p:extLst>
  </p:cSld>
  <p:clrMapOvr>
    <a:masterClrMapping/>
  </p:clrMapOvr>
  <p:transition advTm="80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80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8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8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8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8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88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100"/>
                            </p:stCondLst>
                            <p:childTnLst>
                              <p:par>
                                <p:cTn id="20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8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8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8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8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880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animBg="1"/>
      <p:bldP spid="11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52400"/>
            <a:ext cx="8447856" cy="6096000"/>
          </a:xfrm>
        </p:spPr>
        <p:txBody>
          <a:bodyPr/>
          <a:lstStyle/>
          <a:p>
            <a:r>
              <a:rPr lang="ar-DZ" sz="4000" b="1" dirty="0" smtClean="0">
                <a:cs typeface="+mn-cs"/>
              </a:rPr>
              <a:t>9. تحديد مختلف الوسائل اللازمة لإنجاز مختلف مراحل الشروع ( تحدد في كل مرحلة </a:t>
            </a:r>
            <a:br>
              <a:rPr lang="ar-DZ" sz="4000" b="1" dirty="0" smtClean="0">
                <a:cs typeface="+mn-cs"/>
              </a:rPr>
            </a:br>
            <a:endParaRPr lang="fr-FR" sz="4000" b="1" dirty="0">
              <a:cs typeface="+mn-c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487601-5D24-4365-891A-130B42FD3AC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3294646"/>
              </p:ext>
            </p:extLst>
          </p:nvPr>
        </p:nvGraphicFramePr>
        <p:xfrm>
          <a:off x="611560" y="2493993"/>
          <a:ext cx="7704856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2428"/>
                <a:gridCol w="3852428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endParaRPr lang="fr-FR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DZ" sz="2400" dirty="0">
                          <a:solidFill>
                            <a:schemeClr val="tx1"/>
                          </a:solidFill>
                        </a:rPr>
                        <a:t>وسائل بيداغوجية : وثائق ، مراجع ....</a:t>
                      </a:r>
                    </a:p>
                    <a:p>
                      <a:pPr algn="ctr" rtl="1"/>
                      <a:r>
                        <a:rPr lang="ar-DZ" sz="2400" dirty="0">
                          <a:solidFill>
                            <a:schemeClr val="tx1"/>
                          </a:solidFill>
                        </a:rPr>
                        <a:t>      </a:t>
                      </a:r>
                      <a:endParaRPr lang="fr-FR" sz="2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fr-FR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DZ" sz="2400" b="1" dirty="0">
                          <a:solidFill>
                            <a:schemeClr val="tx1"/>
                          </a:solidFill>
                        </a:rPr>
                        <a:t>وسائل تقنية : تجارب في المخابر  ، المواد الأولية ، استخدام تجهيزات المخابر .......الخ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2416">
                <a:tc>
                  <a:txBody>
                    <a:bodyPr/>
                    <a:lstStyle/>
                    <a:p>
                      <a:pPr algn="ctr" rtl="1"/>
                      <a:endParaRPr lang="fr-FR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DZ" sz="2400" b="1" dirty="0">
                          <a:solidFill>
                            <a:schemeClr val="tx1"/>
                          </a:solidFill>
                        </a:rPr>
                        <a:t>أخرى يرجى تحديدها</a:t>
                      </a:r>
                      <a:r>
                        <a:rPr lang="ar-DZ" sz="24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3807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52400"/>
            <a:ext cx="8447856" cy="6096000"/>
          </a:xfrm>
        </p:spPr>
        <p:txBody>
          <a:bodyPr/>
          <a:lstStyle/>
          <a:p>
            <a:r>
              <a:rPr lang="ar-DZ" sz="4000" b="1" dirty="0" smtClean="0">
                <a:cs typeface="+mn-cs"/>
              </a:rPr>
              <a:t>10. مصادر التمويل المقترحة للمشروع</a:t>
            </a:r>
            <a:br>
              <a:rPr lang="ar-DZ" sz="4000" b="1" dirty="0" smtClean="0">
                <a:cs typeface="+mn-cs"/>
              </a:rPr>
            </a:br>
            <a:endParaRPr lang="fr-FR" sz="4000" b="1" dirty="0">
              <a:cs typeface="+mn-c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487601-5D24-4365-891A-130B42FD3AC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0123382"/>
              </p:ext>
            </p:extLst>
          </p:nvPr>
        </p:nvGraphicFramePr>
        <p:xfrm>
          <a:off x="611560" y="1628800"/>
          <a:ext cx="7704856" cy="2862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2428"/>
                <a:gridCol w="3852428"/>
              </a:tblGrid>
              <a:tr h="576064">
                <a:tc>
                  <a:txBody>
                    <a:bodyPr/>
                    <a:lstStyle/>
                    <a:p>
                      <a:pPr algn="ctr" rtl="1"/>
                      <a:r>
                        <a:rPr lang="ar-DZ" sz="2800" dirty="0" smtClean="0">
                          <a:solidFill>
                            <a:schemeClr val="tx1"/>
                          </a:solidFill>
                        </a:rPr>
                        <a:t>التبرير </a:t>
                      </a:r>
                      <a:endParaRPr lang="fr-FR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DZ" sz="2800" dirty="0" smtClean="0">
                          <a:solidFill>
                            <a:schemeClr val="tx1"/>
                          </a:solidFill>
                        </a:rPr>
                        <a:t>طريقة التمويل</a:t>
                      </a:r>
                      <a:endParaRPr lang="fr-FR" sz="2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r" rtl="1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DZ" sz="2000" dirty="0" smtClean="0">
                          <a:solidFill>
                            <a:schemeClr val="tx1"/>
                          </a:solidFill>
                        </a:rPr>
                        <a:t>تمويل ذاتي</a:t>
                      </a:r>
                      <a:endParaRPr lang="ar-DZ" sz="2000" dirty="0">
                        <a:solidFill>
                          <a:schemeClr val="tx1"/>
                        </a:solidFill>
                      </a:endParaRPr>
                    </a:p>
                    <a:p>
                      <a:pPr algn="r" rtl="1"/>
                      <a:r>
                        <a:rPr lang="ar-DZ" sz="2000" dirty="0">
                          <a:solidFill>
                            <a:schemeClr val="tx1"/>
                          </a:solidFill>
                        </a:rPr>
                        <a:t>   </a:t>
                      </a:r>
                      <a:endParaRPr lang="fr-FR" sz="2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 rtl="1"/>
                      <a:endParaRPr lang="fr-FR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DZ" sz="2000" b="1" dirty="0" smtClean="0">
                          <a:solidFill>
                            <a:schemeClr val="tx1"/>
                          </a:solidFill>
                        </a:rPr>
                        <a:t>تمويل جماعي</a:t>
                      </a:r>
                      <a:endParaRPr lang="ar-DZ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2416">
                <a:tc>
                  <a:txBody>
                    <a:bodyPr/>
                    <a:lstStyle/>
                    <a:p>
                      <a:pPr algn="r" rtl="1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DZ" sz="2000" b="1" dirty="0" smtClean="0">
                          <a:solidFill>
                            <a:schemeClr val="tx1"/>
                          </a:solidFill>
                        </a:rPr>
                        <a:t>تمويل بنكي </a:t>
                      </a:r>
                      <a:endParaRPr lang="ar-DZ" sz="2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2416">
                <a:tc>
                  <a:txBody>
                    <a:bodyPr/>
                    <a:lstStyle/>
                    <a:p>
                      <a:pPr algn="r" rtl="1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DZ" sz="2000" dirty="0" smtClean="0">
                          <a:solidFill>
                            <a:schemeClr val="tx1"/>
                          </a:solidFill>
                        </a:rPr>
                        <a:t>صندوق التمويل الجزائري </a:t>
                      </a:r>
                      <a:r>
                        <a:rPr lang="fr-FR" sz="2000" dirty="0" smtClean="0">
                          <a:solidFill>
                            <a:schemeClr val="tx1"/>
                          </a:solidFill>
                        </a:rPr>
                        <a:t>ASF</a:t>
                      </a:r>
                      <a:endParaRPr lang="ar-DZ" sz="2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2416">
                <a:tc>
                  <a:txBody>
                    <a:bodyPr/>
                    <a:lstStyle/>
                    <a:p>
                      <a:pPr algn="r" rtl="1"/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DZ" sz="2000" dirty="0" smtClean="0">
                          <a:solidFill>
                            <a:schemeClr val="tx1"/>
                          </a:solidFill>
                        </a:rPr>
                        <a:t>طرق تمويل أخرى </a:t>
                      </a:r>
                      <a:endParaRPr lang="ar-DZ" sz="2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7108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52400"/>
            <a:ext cx="8447856" cy="6096000"/>
          </a:xfrm>
        </p:spPr>
        <p:txBody>
          <a:bodyPr/>
          <a:lstStyle/>
          <a:p>
            <a:r>
              <a:rPr lang="ar-DZ" sz="2800" b="1" dirty="0" smtClean="0">
                <a:cs typeface="+mn-cs"/>
              </a:rPr>
              <a:t>11. المخاطر والمعوقات المحتملة للمشروع وكيفية التعامل معها : </a:t>
            </a:r>
            <a:r>
              <a:rPr lang="ar-DZ" sz="4000" b="1" dirty="0">
                <a:cs typeface="+mn-cs"/>
              </a:rPr>
              <a:t/>
            </a:r>
            <a:br>
              <a:rPr lang="ar-DZ" sz="4000" b="1" dirty="0">
                <a:cs typeface="+mn-cs"/>
              </a:rPr>
            </a:br>
            <a:endParaRPr lang="fr-FR" sz="4000" b="1" dirty="0">
              <a:cs typeface="+mn-c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487601-5D24-4365-891A-130B42FD3AC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970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020054" y="188640"/>
            <a:ext cx="2654893" cy="40011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rtl="1"/>
            <a:r>
              <a:rPr lang="ar-DZ" sz="2000" b="1" dirty="0">
                <a:solidFill>
                  <a:prstClr val="white"/>
                </a:solidFill>
              </a:rPr>
              <a:t>1-بطاقة تعريفية لفريق العمل </a:t>
            </a:r>
          </a:p>
        </p:txBody>
      </p:sp>
      <p:sp>
        <p:nvSpPr>
          <p:cNvPr id="3" name="5-Point Star 2"/>
          <p:cNvSpPr/>
          <p:nvPr/>
        </p:nvSpPr>
        <p:spPr>
          <a:xfrm>
            <a:off x="8388424" y="6021288"/>
            <a:ext cx="573046" cy="44958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081522"/>
              </p:ext>
            </p:extLst>
          </p:nvPr>
        </p:nvGraphicFramePr>
        <p:xfrm>
          <a:off x="683568" y="1462315"/>
          <a:ext cx="7957665" cy="33388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1533"/>
                <a:gridCol w="1591533"/>
                <a:gridCol w="1591533"/>
                <a:gridCol w="1591533"/>
                <a:gridCol w="1591533"/>
              </a:tblGrid>
              <a:tr h="1144261">
                <a:tc>
                  <a:txBody>
                    <a:bodyPr/>
                    <a:lstStyle/>
                    <a:p>
                      <a:pPr algn="ctr" rtl="1"/>
                      <a:r>
                        <a:rPr lang="ar-DZ" sz="2400" dirty="0" smtClean="0">
                          <a:solidFill>
                            <a:schemeClr val="bg1"/>
                          </a:solidFill>
                        </a:rPr>
                        <a:t>المستوى الدراسي</a:t>
                      </a:r>
                      <a:endParaRPr lang="fr-FR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DZ" sz="2400" dirty="0" smtClean="0">
                          <a:solidFill>
                            <a:schemeClr val="bg1"/>
                          </a:solidFill>
                        </a:rPr>
                        <a:t>الميدان </a:t>
                      </a:r>
                      <a:endParaRPr lang="fr-FR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DZ" sz="2400" dirty="0" smtClean="0">
                          <a:solidFill>
                            <a:schemeClr val="bg1"/>
                          </a:solidFill>
                        </a:rPr>
                        <a:t>الشعبة </a:t>
                      </a:r>
                      <a:endParaRPr lang="fr-FR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DZ" sz="2400" dirty="0" smtClean="0">
                          <a:solidFill>
                            <a:schemeClr val="bg1"/>
                          </a:solidFill>
                        </a:rPr>
                        <a:t>التخصص</a:t>
                      </a:r>
                      <a:endParaRPr lang="fr-FR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DZ" sz="2400" dirty="0" smtClean="0">
                          <a:solidFill>
                            <a:schemeClr val="bg1"/>
                          </a:solidFill>
                        </a:rPr>
                        <a:t>الطالب (ة)</a:t>
                      </a:r>
                      <a:endParaRPr lang="fr-FR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56970">
                <a:tc>
                  <a:txBody>
                    <a:bodyPr/>
                    <a:lstStyle/>
                    <a:p>
                      <a:pPr algn="r" rtl="1"/>
                      <a:endParaRPr lang="fr-FR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r-FR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r-FR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r-FR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DZ" dirty="0" smtClean="0">
                          <a:solidFill>
                            <a:schemeClr val="bg1"/>
                          </a:solidFill>
                        </a:rPr>
                        <a:t>1-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52080">
                <a:tc>
                  <a:txBody>
                    <a:bodyPr/>
                    <a:lstStyle/>
                    <a:p>
                      <a:pPr algn="r" rtl="1"/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DZ" dirty="0" smtClean="0">
                          <a:solidFill>
                            <a:schemeClr val="bg1"/>
                          </a:solidFill>
                        </a:rPr>
                        <a:t>2-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52080">
                <a:tc>
                  <a:txBody>
                    <a:bodyPr/>
                    <a:lstStyle/>
                    <a:p>
                      <a:pPr algn="r" rtl="1"/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DZ" dirty="0" smtClean="0">
                          <a:solidFill>
                            <a:schemeClr val="bg1"/>
                          </a:solidFill>
                        </a:rPr>
                        <a:t>3-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52080">
                <a:tc>
                  <a:txBody>
                    <a:bodyPr/>
                    <a:lstStyle/>
                    <a:p>
                      <a:pPr algn="r" rtl="1"/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DZ" dirty="0" smtClean="0">
                          <a:solidFill>
                            <a:schemeClr val="bg1"/>
                          </a:solidFill>
                        </a:rPr>
                        <a:t>4-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52080">
                <a:tc>
                  <a:txBody>
                    <a:bodyPr/>
                    <a:lstStyle/>
                    <a:p>
                      <a:pPr algn="r" rtl="1"/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DZ" dirty="0" smtClean="0">
                          <a:solidFill>
                            <a:schemeClr val="bg1"/>
                          </a:solidFill>
                        </a:rPr>
                        <a:t>5-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52080">
                <a:tc>
                  <a:txBody>
                    <a:bodyPr/>
                    <a:lstStyle/>
                    <a:p>
                      <a:pPr algn="r" rtl="1"/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DZ" dirty="0" smtClean="0">
                          <a:solidFill>
                            <a:schemeClr val="bg1"/>
                          </a:solidFill>
                        </a:rPr>
                        <a:t>6-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1691680" y="4941168"/>
            <a:ext cx="7618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DZ" b="1" dirty="0" smtClean="0">
                <a:solidFill>
                  <a:prstClr val="black"/>
                </a:solidFill>
              </a:rPr>
              <a:t>يمكن أن يكون فريق العمل من طالب واحد </a:t>
            </a:r>
            <a:r>
              <a:rPr lang="ar-DZ" b="1" dirty="0" err="1" smtClean="0">
                <a:solidFill>
                  <a:prstClr val="black"/>
                </a:solidFill>
              </a:rPr>
              <a:t>إى</a:t>
            </a:r>
            <a:r>
              <a:rPr lang="ar-DZ" b="1" dirty="0" smtClean="0">
                <a:solidFill>
                  <a:prstClr val="black"/>
                </a:solidFill>
              </a:rPr>
              <a:t> 6 طلبة </a:t>
            </a:r>
            <a:endParaRPr lang="fr-FR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712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52400"/>
            <a:ext cx="8447856" cy="6096000"/>
          </a:xfrm>
        </p:spPr>
        <p:txBody>
          <a:bodyPr/>
          <a:lstStyle/>
          <a:p>
            <a:r>
              <a:rPr lang="ar-DZ" sz="4000" b="1" dirty="0" smtClean="0">
                <a:cs typeface="+mn-cs"/>
              </a:rPr>
              <a:t>2-التعريف بالفكرة :</a:t>
            </a:r>
            <a:endParaRPr lang="fr-FR" sz="4000" b="1" dirty="0">
              <a:cs typeface="+mn-c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487601-5D24-4365-891A-130B42FD3AC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50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52400"/>
            <a:ext cx="8447856" cy="6096000"/>
          </a:xfrm>
        </p:spPr>
        <p:txBody>
          <a:bodyPr/>
          <a:lstStyle/>
          <a:p>
            <a:r>
              <a:rPr lang="ar-DZ" sz="4000" b="1" dirty="0" smtClean="0">
                <a:cs typeface="+mn-cs"/>
              </a:rPr>
              <a:t>3-أهداف الفكرة :</a:t>
            </a:r>
            <a:endParaRPr lang="fr-FR" sz="4000" b="1" dirty="0">
              <a:cs typeface="+mn-c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487601-5D24-4365-891A-130B42FD3AC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757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52400"/>
            <a:ext cx="8447856" cy="6096000"/>
          </a:xfrm>
        </p:spPr>
        <p:txBody>
          <a:bodyPr/>
          <a:lstStyle/>
          <a:p>
            <a:r>
              <a:rPr lang="ar-DZ" sz="4000" b="1" dirty="0" smtClean="0">
                <a:cs typeface="+mn-cs"/>
              </a:rPr>
              <a:t>4-مجال ونطاق  الفكرة :</a:t>
            </a:r>
            <a:endParaRPr lang="fr-FR" sz="4000" b="1" dirty="0">
              <a:cs typeface="+mn-c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487601-5D24-4365-891A-130B42FD3AC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566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52400"/>
            <a:ext cx="8447856" cy="6096000"/>
          </a:xfrm>
        </p:spPr>
        <p:txBody>
          <a:bodyPr/>
          <a:lstStyle/>
          <a:p>
            <a:r>
              <a:rPr lang="ar-DZ" sz="4000" b="1" dirty="0">
                <a:cs typeface="+mn-cs"/>
              </a:rPr>
              <a:t>5. الجانب الابتكاري في المشروع : </a:t>
            </a:r>
            <a:br>
              <a:rPr lang="ar-DZ" sz="4000" b="1" dirty="0">
                <a:cs typeface="+mn-cs"/>
              </a:rPr>
            </a:br>
            <a:endParaRPr lang="fr-FR" sz="4000" b="1" dirty="0">
              <a:cs typeface="+mn-c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487601-5D24-4365-891A-130B42FD3AC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429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52400"/>
            <a:ext cx="8447856" cy="6096000"/>
          </a:xfrm>
        </p:spPr>
        <p:txBody>
          <a:bodyPr/>
          <a:lstStyle/>
          <a:p>
            <a:r>
              <a:rPr lang="ar-DZ" sz="4000" b="1" dirty="0" smtClean="0">
                <a:cs typeface="+mn-cs"/>
              </a:rPr>
              <a:t>8. النموذج الأولي للمشروع المتصور : </a:t>
            </a:r>
            <a:r>
              <a:rPr lang="ar-DZ" sz="4000" b="1" dirty="0">
                <a:cs typeface="+mn-cs"/>
              </a:rPr>
              <a:t/>
            </a:r>
            <a:br>
              <a:rPr lang="ar-DZ" sz="4000" b="1" dirty="0">
                <a:cs typeface="+mn-cs"/>
              </a:rPr>
            </a:br>
            <a:endParaRPr lang="fr-FR" sz="4000" b="1" dirty="0">
              <a:cs typeface="+mn-c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487601-5D24-4365-891A-130B42FD3AC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982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52400"/>
            <a:ext cx="8447856" cy="6096000"/>
          </a:xfrm>
        </p:spPr>
        <p:txBody>
          <a:bodyPr/>
          <a:lstStyle/>
          <a:p>
            <a:r>
              <a:rPr lang="ar-DZ" sz="4000" b="1" dirty="0" smtClean="0">
                <a:cs typeface="+mn-cs"/>
              </a:rPr>
              <a:t>7. الإيرادات المتوقعة : </a:t>
            </a:r>
            <a:r>
              <a:rPr lang="ar-DZ" sz="4000" b="1" dirty="0">
                <a:cs typeface="+mn-cs"/>
              </a:rPr>
              <a:t/>
            </a:r>
            <a:br>
              <a:rPr lang="ar-DZ" sz="4000" b="1" dirty="0">
                <a:cs typeface="+mn-cs"/>
              </a:rPr>
            </a:br>
            <a:endParaRPr lang="fr-FR" sz="4000" b="1" dirty="0">
              <a:cs typeface="+mn-c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487601-5D24-4365-891A-130B42FD3AC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132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52400"/>
            <a:ext cx="8447856" cy="6096000"/>
          </a:xfrm>
        </p:spPr>
        <p:txBody>
          <a:bodyPr/>
          <a:lstStyle/>
          <a:p>
            <a:r>
              <a:rPr lang="ar-DZ" sz="4000" b="1" dirty="0" smtClean="0">
                <a:cs typeface="+mn-cs"/>
              </a:rPr>
              <a:t>6. زبائن المشروع المحتملين : </a:t>
            </a:r>
            <a:r>
              <a:rPr lang="ar-DZ" sz="4000" b="1" dirty="0">
                <a:cs typeface="+mn-cs"/>
              </a:rPr>
              <a:t/>
            </a:r>
            <a:br>
              <a:rPr lang="ar-DZ" sz="4000" b="1" dirty="0">
                <a:cs typeface="+mn-cs"/>
              </a:rPr>
            </a:br>
            <a:endParaRPr lang="fr-FR" sz="4000" b="1" dirty="0">
              <a:cs typeface="+mn-cs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487601-5D24-4365-891A-130B42FD3AC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105204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Pro_ConservationGlobeVideo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rbite">
  <a:themeElements>
    <a:clrScheme name="Orbite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2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25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rbite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e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e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e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e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e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e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e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e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8764FC4-B7CA-4029-92FF-166BDEE0009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PresentationPro_ConservationGlobeVideo</Template>
  <TotalTime>2576</TotalTime>
  <Words>167</Words>
  <Application>Microsoft Office PowerPoint</Application>
  <PresentationFormat>Affichage à l'écran (4:3)</PresentationFormat>
  <Paragraphs>52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12</vt:i4>
      </vt:variant>
    </vt:vector>
  </HeadingPairs>
  <TitlesOfParts>
    <vt:vector size="14" baseType="lpstr">
      <vt:lpstr>PresentationPro_ConservationGlobeVideo</vt:lpstr>
      <vt:lpstr>1_Orbite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 Ossama Kenawy</dc:creator>
  <dc:description>animated 2010 green global template from PresentationPro.com</dc:description>
  <cp:lastModifiedBy>MICROTAB</cp:lastModifiedBy>
  <cp:revision>219</cp:revision>
  <dcterms:created xsi:type="dcterms:W3CDTF">2013-03-22T05:31:22Z</dcterms:created>
  <dcterms:modified xsi:type="dcterms:W3CDTF">2025-02-16T21:53:31Z</dcterms:modified>
  <cp:category>2010 global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TC018813579991</vt:lpwstr>
  </property>
</Properties>
</file>